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</p:sldIdLst>
  <p:sldSz cy="5143500" cx="9144000"/>
  <p:notesSz cx="6858000" cy="9144000"/>
  <p:embeddedFontLst>
    <p:embeddedFont>
      <p:font typeface="Montserrat"/>
      <p:regular r:id="rId29"/>
      <p:bold r:id="rId30"/>
      <p:italic r:id="rId31"/>
      <p:boldItalic r:id="rId32"/>
    </p:embeddedFont>
    <p:embeddedFont>
      <p:font typeface="Montserrat Medium"/>
      <p:regular r:id="rId33"/>
      <p:bold r:id="rId34"/>
      <p:italic r:id="rId35"/>
      <p:boldItalic r:id="rId36"/>
    </p:embeddedFont>
    <p:embeddedFont>
      <p:font typeface="Montserrat Light"/>
      <p:regular r:id="rId37"/>
      <p:bold r:id="rId38"/>
      <p:italic r:id="rId39"/>
      <p:boldItalic r:id="rId40"/>
    </p:embeddedFont>
    <p:embeddedFont>
      <p:font typeface="Montserrat ExtraLight"/>
      <p:regular r:id="rId41"/>
      <p:bold r:id="rId42"/>
      <p:italic r:id="rId43"/>
      <p:boldItalic r:id="rId4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3110">
          <p15:clr>
            <a:srgbClr val="747775"/>
          </p15:clr>
        </p15:guide>
        <p15:guide id="2" pos="340">
          <p15:clr>
            <a:srgbClr val="747775"/>
          </p15:clr>
        </p15:guide>
        <p15:guide id="3" orient="horz" pos="227">
          <p15:clr>
            <a:srgbClr val="747775"/>
          </p15:clr>
        </p15:guide>
        <p15:guide id="4" orient="horz" pos="2413">
          <p15:clr>
            <a:srgbClr val="747775"/>
          </p15:clr>
        </p15:guide>
      </p15:sldGuideLst>
    </p:ext>
    <p:ext uri="GoogleSlidesCustomDataVersion2">
      <go:slidesCustomData xmlns:go="http://customooxmlschemas.google.com/" r:id="rId45" roundtripDataSignature="AMtx7mgKzbu2Z4eQmU9AKDtLZ/mYihs+t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3110"/>
        <p:guide pos="340"/>
        <p:guide pos="227" orient="horz"/>
        <p:guide pos="2413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Light-boldItalic.fntdata"/><Relationship Id="rId20" Type="http://schemas.openxmlformats.org/officeDocument/2006/relationships/slide" Target="slides/slide15.xml"/><Relationship Id="rId42" Type="http://schemas.openxmlformats.org/officeDocument/2006/relationships/font" Target="fonts/MontserratExtraLight-bold.fntdata"/><Relationship Id="rId41" Type="http://schemas.openxmlformats.org/officeDocument/2006/relationships/font" Target="fonts/MontserratExtraLight-regular.fntdata"/><Relationship Id="rId22" Type="http://schemas.openxmlformats.org/officeDocument/2006/relationships/slide" Target="slides/slide17.xml"/><Relationship Id="rId44" Type="http://schemas.openxmlformats.org/officeDocument/2006/relationships/font" Target="fonts/MontserratExtraLight-boldItalic.fntdata"/><Relationship Id="rId21" Type="http://schemas.openxmlformats.org/officeDocument/2006/relationships/slide" Target="slides/slide16.xml"/><Relationship Id="rId43" Type="http://schemas.openxmlformats.org/officeDocument/2006/relationships/font" Target="fonts/MontserratExtraLight-italic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45" Type="http://customschemas.google.com/relationships/presentationmetadata" Target="meta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ontserrat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Montserrat-italic.fntdata"/><Relationship Id="rId30" Type="http://schemas.openxmlformats.org/officeDocument/2006/relationships/font" Target="fonts/Montserrat-bold.fntdata"/><Relationship Id="rId11" Type="http://schemas.openxmlformats.org/officeDocument/2006/relationships/slide" Target="slides/slide6.xml"/><Relationship Id="rId33" Type="http://schemas.openxmlformats.org/officeDocument/2006/relationships/font" Target="fonts/MontserratMedium-regular.fntdata"/><Relationship Id="rId10" Type="http://schemas.openxmlformats.org/officeDocument/2006/relationships/slide" Target="slides/slide5.xml"/><Relationship Id="rId32" Type="http://schemas.openxmlformats.org/officeDocument/2006/relationships/font" Target="fonts/Montserrat-boldItalic.fntdata"/><Relationship Id="rId13" Type="http://schemas.openxmlformats.org/officeDocument/2006/relationships/slide" Target="slides/slide8.xml"/><Relationship Id="rId35" Type="http://schemas.openxmlformats.org/officeDocument/2006/relationships/font" Target="fonts/MontserratMedium-italic.fntdata"/><Relationship Id="rId12" Type="http://schemas.openxmlformats.org/officeDocument/2006/relationships/slide" Target="slides/slide7.xml"/><Relationship Id="rId34" Type="http://schemas.openxmlformats.org/officeDocument/2006/relationships/font" Target="fonts/MontserratMedium-bold.fntdata"/><Relationship Id="rId15" Type="http://schemas.openxmlformats.org/officeDocument/2006/relationships/slide" Target="slides/slide10.xml"/><Relationship Id="rId37" Type="http://schemas.openxmlformats.org/officeDocument/2006/relationships/font" Target="fonts/MontserratLight-regular.fntdata"/><Relationship Id="rId14" Type="http://schemas.openxmlformats.org/officeDocument/2006/relationships/slide" Target="slides/slide9.xml"/><Relationship Id="rId36" Type="http://schemas.openxmlformats.org/officeDocument/2006/relationships/font" Target="fonts/MontserratMedium-boldItalic.fntdata"/><Relationship Id="rId17" Type="http://schemas.openxmlformats.org/officeDocument/2006/relationships/slide" Target="slides/slide12.xml"/><Relationship Id="rId39" Type="http://schemas.openxmlformats.org/officeDocument/2006/relationships/font" Target="fonts/MontserratLight-italic.fntdata"/><Relationship Id="rId16" Type="http://schemas.openxmlformats.org/officeDocument/2006/relationships/slide" Target="slides/slide11.xml"/><Relationship Id="rId38" Type="http://schemas.openxmlformats.org/officeDocument/2006/relationships/font" Target="fonts/MontserratLight-bold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" name="Google Shape;5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5e0b055b85_0_2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7" name="Google Shape;157;g25e0b055b85_0_2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5e0b055b85_0_2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5" name="Google Shape;165;g25e0b055b85_0_2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5e0b055b85_0_2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5" name="Google Shape;175;g25e0b055b85_0_2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5e0b055b85_0_2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7" name="Google Shape;187;g25e0b055b85_0_2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1" name="Google Shape;201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5e0b055b85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25e0b055b85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1e54fea9814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1e54fea9814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25e0b055b85_0_1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3" name="Google Shape;223;g25e0b055b85_0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25e0b055b85_0_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25e0b055b85_0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25e0b055b85_0_2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7" name="Google Shape;237;g25e0b055b85_0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2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" name="Google Shape;61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5e0b055b85_0_2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2" name="Google Shape;242;g25e0b055b85_0_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25e0b055b85_0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7" name="Google Shape;247;g25e0b055b85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25e0b055b85_0_2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2" name="Google Shape;252;g25e0b055b85_0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25e0b055b85_0_3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7" name="Google Shape;257;g25e0b055b85_0_3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5e0b055b85_0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0" name="Google Shape;80;g25e0b055b85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5" name="Google Shape;85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4" name="Google Shape;104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0" name="Google Shape;110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5" name="Google Shape;115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0" name="Google Shape;140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5e0b055b85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2" name="Google Shape;152;g25e0b055b85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4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5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5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" name="Google Shape;15;p4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" name="Google Shape;16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4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4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4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51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5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5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5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5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gif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7.png"/><Relationship Id="rId5" Type="http://schemas.openxmlformats.org/officeDocument/2006/relationships/image" Target="../media/image11.png"/><Relationship Id="rId6" Type="http://schemas.openxmlformats.org/officeDocument/2006/relationships/image" Target="../media/image9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2.gif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"/>
          <p:cNvSpPr txBox="1"/>
          <p:nvPr>
            <p:ph idx="1" type="subTitle"/>
          </p:nvPr>
        </p:nvSpPr>
        <p:spPr>
          <a:xfrm>
            <a:off x="1151050" y="4309275"/>
            <a:ext cx="8520600" cy="4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 sz="1600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_</a:t>
            </a:r>
            <a:r>
              <a:rPr lang="pt-BR" sz="1600">
                <a:solidFill>
                  <a:srgbClr val="674EA7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</a:t>
            </a:r>
            <a:r>
              <a:rPr lang="pt-BR" sz="16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Laboratório de Imersão em </a:t>
            </a:r>
            <a:r>
              <a:rPr b="1" lang="pt-BR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Engenharia de Software</a:t>
            </a:r>
            <a:r>
              <a:rPr lang="pt-BR" sz="16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| Itaú e 42 SP</a:t>
            </a:r>
            <a:endParaRPr sz="16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55" name="Google Shape;55;p1"/>
          <p:cNvSpPr txBox="1"/>
          <p:nvPr>
            <p:ph type="ctrTitle"/>
          </p:nvPr>
        </p:nvSpPr>
        <p:spPr>
          <a:xfrm>
            <a:off x="251388" y="406325"/>
            <a:ext cx="8520600" cy="690300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60000" dist="38100">
              <a:srgbClr val="FFFFFF">
                <a:alpha val="84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pt-BR" sz="40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P R O M P T</a:t>
            </a:r>
            <a:r>
              <a:rPr lang="pt-BR" sz="4000">
                <a:latin typeface="Montserrat"/>
                <a:ea typeface="Montserrat"/>
                <a:cs typeface="Montserrat"/>
                <a:sym typeface="Montserrat"/>
              </a:rPr>
              <a:t>  </a:t>
            </a:r>
            <a:r>
              <a:rPr b="1" lang="pt-BR" sz="4000">
                <a:solidFill>
                  <a:srgbClr val="FF9900"/>
                </a:solidFill>
                <a:latin typeface="Montserrat"/>
                <a:ea typeface="Montserrat"/>
                <a:cs typeface="Montserrat"/>
                <a:sym typeface="Montserrat"/>
              </a:rPr>
              <a:t>A I</a:t>
            </a:r>
            <a:endParaRPr b="1" sz="4000">
              <a:solidFill>
                <a:srgbClr val="FF99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6" name="Google Shape;56;p1"/>
          <p:cNvPicPr preferRelativeResize="0"/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936600" y="1682651"/>
            <a:ext cx="1777649" cy="1777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"/>
          <p:cNvPicPr preferRelativeResize="0"/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3572175" y="1786200"/>
            <a:ext cx="4482822" cy="15522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"/>
          <p:cNvSpPr txBox="1"/>
          <p:nvPr/>
        </p:nvSpPr>
        <p:spPr>
          <a:xfrm>
            <a:off x="2838750" y="2171275"/>
            <a:ext cx="4086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000">
                <a:solidFill>
                  <a:srgbClr val="F6B26B"/>
                </a:solidFill>
                <a:latin typeface="Montserrat"/>
                <a:ea typeface="Montserrat"/>
                <a:cs typeface="Montserrat"/>
                <a:sym typeface="Montserrat"/>
              </a:rPr>
              <a:t>+</a:t>
            </a:r>
            <a:endParaRPr>
              <a:solidFill>
                <a:srgbClr val="F6B26B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5e0b055b85_0_264"/>
          <p:cNvSpPr txBox="1"/>
          <p:nvPr>
            <p:ph idx="4294967295" type="ctrTitle"/>
          </p:nvPr>
        </p:nvSpPr>
        <p:spPr>
          <a:xfrm>
            <a:off x="540125" y="1243775"/>
            <a:ext cx="2152200" cy="3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lang="pt-BR" sz="20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1 </a:t>
            </a:r>
            <a:r>
              <a:rPr lang="pt-BR" sz="20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Qual tem o </a:t>
            </a:r>
            <a:r>
              <a:rPr lang="pt-BR" sz="2000">
                <a:solidFill>
                  <a:srgbClr val="FF9900"/>
                </a:solidFill>
                <a:latin typeface="Montserrat"/>
                <a:ea typeface="Montserrat"/>
                <a:cs typeface="Montserrat"/>
                <a:sym typeface="Montserrat"/>
              </a:rPr>
              <a:t>menor custo</a:t>
            </a:r>
            <a:r>
              <a:rPr lang="pt-BR" sz="20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?</a:t>
            </a:r>
            <a:endParaRPr b="0" i="0" sz="2000" u="none" cap="none" strike="noStrike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pt-BR" sz="2000" u="none" cap="none" strike="noStrike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0" i="0" sz="2000" u="none" cap="none" strike="noStrike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0" name="Google Shape;160;g25e0b055b85_0_264"/>
          <p:cNvSpPr txBox="1"/>
          <p:nvPr>
            <p:ph idx="4294967295" type="ctrTitle"/>
          </p:nvPr>
        </p:nvSpPr>
        <p:spPr>
          <a:xfrm>
            <a:off x="3185325" y="1238950"/>
            <a:ext cx="2119500" cy="3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lang="pt-BR" sz="20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r>
              <a:rPr lang="pt-BR" sz="20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 Qual é </a:t>
            </a:r>
            <a:r>
              <a:rPr lang="pt-BR" sz="2000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rPr>
              <a:t>mais rápida</a:t>
            </a:r>
            <a:r>
              <a:rPr lang="pt-BR" sz="20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?</a:t>
            </a:r>
            <a:endParaRPr b="0" i="0" sz="2000" u="none" cap="none" strike="noStrike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pt-BR" sz="2000" u="none" cap="none" strike="noStrike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0" i="0" sz="2000" u="none" cap="none" strike="noStrike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1" name="Google Shape;161;g25e0b055b85_0_264"/>
          <p:cNvSpPr txBox="1"/>
          <p:nvPr>
            <p:ph idx="4294967295" type="ctrTitle"/>
          </p:nvPr>
        </p:nvSpPr>
        <p:spPr>
          <a:xfrm>
            <a:off x="6142025" y="1241100"/>
            <a:ext cx="2152200" cy="3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lang="pt-BR" sz="20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3</a:t>
            </a:r>
            <a:r>
              <a:rPr lang="pt-BR" sz="20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 Qual é </a:t>
            </a:r>
            <a:r>
              <a:rPr lang="pt-BR" sz="2000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rPr>
              <a:t>mais precisa</a:t>
            </a:r>
            <a:r>
              <a:rPr lang="pt-BR" sz="20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?</a:t>
            </a:r>
            <a:endParaRPr b="0" i="0" sz="2000" u="none" cap="none" strike="noStrike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pt-BR" sz="2000" u="none" cap="none" strike="noStrike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0" i="0" sz="2000" u="none" cap="none" strike="noStrike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62" name="Google Shape;162;g25e0b055b85_0_264"/>
          <p:cNvCxnSpPr/>
          <p:nvPr/>
        </p:nvCxnSpPr>
        <p:spPr>
          <a:xfrm>
            <a:off x="694700" y="1985275"/>
            <a:ext cx="7890000" cy="0"/>
          </a:xfrm>
          <a:prstGeom prst="straightConnector1">
            <a:avLst/>
          </a:prstGeom>
          <a:noFill/>
          <a:ln cap="flat" cmpd="sng" w="9525">
            <a:solidFill>
              <a:srgbClr val="FCE5CD"/>
            </a:solidFill>
            <a:prstDash val="dot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5e0b055b85_0_277"/>
          <p:cNvSpPr txBox="1"/>
          <p:nvPr>
            <p:ph idx="4294967295" type="ctrTitle"/>
          </p:nvPr>
        </p:nvSpPr>
        <p:spPr>
          <a:xfrm>
            <a:off x="540125" y="1243775"/>
            <a:ext cx="2152200" cy="3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lang="pt-BR" sz="20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1 </a:t>
            </a:r>
            <a:r>
              <a:rPr lang="pt-BR" sz="20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Qual tem o </a:t>
            </a:r>
            <a:r>
              <a:rPr lang="pt-BR" sz="2000">
                <a:solidFill>
                  <a:srgbClr val="FF9900"/>
                </a:solidFill>
                <a:latin typeface="Montserrat"/>
                <a:ea typeface="Montserrat"/>
                <a:cs typeface="Montserrat"/>
                <a:sym typeface="Montserrat"/>
              </a:rPr>
              <a:t>menor custo</a:t>
            </a:r>
            <a:r>
              <a:rPr lang="pt-BR" sz="20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?</a:t>
            </a:r>
            <a:endParaRPr b="0" i="0" sz="2000" u="none" cap="none" strike="noStrike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pt-BR" sz="2000" u="none" cap="none" strike="noStrike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0" i="0" sz="2000" u="none" cap="none" strike="noStrike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8" name="Google Shape;168;g25e0b055b85_0_277"/>
          <p:cNvSpPr txBox="1"/>
          <p:nvPr>
            <p:ph idx="4294967295" type="ctrTitle"/>
          </p:nvPr>
        </p:nvSpPr>
        <p:spPr>
          <a:xfrm>
            <a:off x="3185325" y="1238950"/>
            <a:ext cx="2119500" cy="3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lang="pt-BR" sz="20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r>
              <a:rPr lang="pt-BR" sz="20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 Qual é </a:t>
            </a:r>
            <a:r>
              <a:rPr lang="pt-BR" sz="2000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rPr>
              <a:t>mais rápida</a:t>
            </a:r>
            <a:r>
              <a:rPr lang="pt-BR" sz="20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?</a:t>
            </a:r>
            <a:endParaRPr b="0" i="0" sz="2000" u="none" cap="none" strike="noStrike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pt-BR" sz="2000" u="none" cap="none" strike="noStrike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0" i="0" sz="2000" u="none" cap="none" strike="noStrike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9" name="Google Shape;169;g25e0b055b85_0_277"/>
          <p:cNvSpPr txBox="1"/>
          <p:nvPr>
            <p:ph idx="4294967295" type="ctrTitle"/>
          </p:nvPr>
        </p:nvSpPr>
        <p:spPr>
          <a:xfrm>
            <a:off x="6142025" y="1241100"/>
            <a:ext cx="2152200" cy="3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lang="pt-BR" sz="20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3</a:t>
            </a:r>
            <a:r>
              <a:rPr lang="pt-BR" sz="20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 Qual é </a:t>
            </a:r>
            <a:r>
              <a:rPr lang="pt-BR" sz="2000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rPr>
              <a:t>mais precisa</a:t>
            </a:r>
            <a:r>
              <a:rPr lang="pt-BR" sz="20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?</a:t>
            </a:r>
            <a:endParaRPr b="0" i="0" sz="2000" u="none" cap="none" strike="noStrike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pt-BR" sz="2000" u="none" cap="none" strike="noStrike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0" i="0" sz="2000" u="none" cap="none" strike="noStrike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0" name="Google Shape;170;g25e0b055b85_0_277"/>
          <p:cNvSpPr txBox="1"/>
          <p:nvPr/>
        </p:nvSpPr>
        <p:spPr>
          <a:xfrm>
            <a:off x="560375" y="2785225"/>
            <a:ext cx="1993800" cy="800400"/>
          </a:xfrm>
          <a:prstGeom prst="rect">
            <a:avLst/>
          </a:prstGeom>
          <a:noFill/>
          <a:ln cap="flat" cmpd="sng" w="9525">
            <a:solidFill>
              <a:srgbClr val="F6B26B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D9D9D9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gpt-4 </a:t>
            </a:r>
            <a:endParaRPr sz="2000">
              <a:solidFill>
                <a:srgbClr val="D9D9D9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D9D9D9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é a mais cara</a:t>
            </a:r>
            <a:endParaRPr sz="2000">
              <a:solidFill>
                <a:srgbClr val="D9D9D9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cxnSp>
        <p:nvCxnSpPr>
          <p:cNvPr id="171" name="Google Shape;171;g25e0b055b85_0_277"/>
          <p:cNvCxnSpPr>
            <a:endCxn id="170" idx="0"/>
          </p:cNvCxnSpPr>
          <p:nvPr/>
        </p:nvCxnSpPr>
        <p:spPr>
          <a:xfrm>
            <a:off x="1557275" y="1982725"/>
            <a:ext cx="0" cy="8025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172" name="Google Shape;172;g25e0b055b85_0_277"/>
          <p:cNvCxnSpPr/>
          <p:nvPr/>
        </p:nvCxnSpPr>
        <p:spPr>
          <a:xfrm>
            <a:off x="694700" y="1985275"/>
            <a:ext cx="7890000" cy="0"/>
          </a:xfrm>
          <a:prstGeom prst="straightConnector1">
            <a:avLst/>
          </a:prstGeom>
          <a:noFill/>
          <a:ln cap="flat" cmpd="sng" w="9525">
            <a:solidFill>
              <a:srgbClr val="FCE5CD"/>
            </a:solidFill>
            <a:prstDash val="dot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5e0b055b85_0_290"/>
          <p:cNvSpPr txBox="1"/>
          <p:nvPr>
            <p:ph idx="4294967295" type="ctrTitle"/>
          </p:nvPr>
        </p:nvSpPr>
        <p:spPr>
          <a:xfrm>
            <a:off x="540125" y="1243775"/>
            <a:ext cx="2152200" cy="3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lang="pt-BR" sz="20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1 </a:t>
            </a:r>
            <a:r>
              <a:rPr lang="pt-BR" sz="20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Qual tem o </a:t>
            </a:r>
            <a:r>
              <a:rPr lang="pt-BR" sz="2000">
                <a:solidFill>
                  <a:srgbClr val="FF9900"/>
                </a:solidFill>
                <a:latin typeface="Montserrat"/>
                <a:ea typeface="Montserrat"/>
                <a:cs typeface="Montserrat"/>
                <a:sym typeface="Montserrat"/>
              </a:rPr>
              <a:t>menor custo</a:t>
            </a:r>
            <a:r>
              <a:rPr lang="pt-BR" sz="20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?</a:t>
            </a:r>
            <a:endParaRPr b="0" i="0" sz="2000" u="none" cap="none" strike="noStrike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pt-BR" sz="2000" u="none" cap="none" strike="noStrike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0" i="0" sz="2000" u="none" cap="none" strike="noStrike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8" name="Google Shape;178;g25e0b055b85_0_290"/>
          <p:cNvSpPr txBox="1"/>
          <p:nvPr>
            <p:ph idx="4294967295" type="ctrTitle"/>
          </p:nvPr>
        </p:nvSpPr>
        <p:spPr>
          <a:xfrm>
            <a:off x="3185325" y="1238950"/>
            <a:ext cx="2119500" cy="3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lang="pt-BR" sz="20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r>
              <a:rPr lang="pt-BR" sz="20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 Qual é </a:t>
            </a:r>
            <a:r>
              <a:rPr lang="pt-BR" sz="2000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rPr>
              <a:t>mais rápida</a:t>
            </a:r>
            <a:r>
              <a:rPr lang="pt-BR" sz="20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?</a:t>
            </a:r>
            <a:endParaRPr b="0" i="0" sz="2000" u="none" cap="none" strike="noStrike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pt-BR" sz="2000" u="none" cap="none" strike="noStrike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0" i="0" sz="2000" u="none" cap="none" strike="noStrike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9" name="Google Shape;179;g25e0b055b85_0_290"/>
          <p:cNvSpPr txBox="1"/>
          <p:nvPr>
            <p:ph idx="4294967295" type="ctrTitle"/>
          </p:nvPr>
        </p:nvSpPr>
        <p:spPr>
          <a:xfrm>
            <a:off x="6142025" y="1241100"/>
            <a:ext cx="2152200" cy="3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lang="pt-BR" sz="20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3</a:t>
            </a:r>
            <a:r>
              <a:rPr lang="pt-BR" sz="20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 Qual é </a:t>
            </a:r>
            <a:r>
              <a:rPr lang="pt-BR" sz="2000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rPr>
              <a:t>mais precisa</a:t>
            </a:r>
            <a:r>
              <a:rPr lang="pt-BR" sz="20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?</a:t>
            </a:r>
            <a:endParaRPr b="0" i="0" sz="2000" u="none" cap="none" strike="noStrike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pt-BR" sz="2000" u="none" cap="none" strike="noStrike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0" i="0" sz="2000" u="none" cap="none" strike="noStrike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0" name="Google Shape;180;g25e0b055b85_0_290"/>
          <p:cNvSpPr txBox="1"/>
          <p:nvPr/>
        </p:nvSpPr>
        <p:spPr>
          <a:xfrm>
            <a:off x="560375" y="2785225"/>
            <a:ext cx="1993800" cy="800400"/>
          </a:xfrm>
          <a:prstGeom prst="rect">
            <a:avLst/>
          </a:prstGeom>
          <a:noFill/>
          <a:ln cap="flat" cmpd="sng" w="9525">
            <a:solidFill>
              <a:srgbClr val="F6B26B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D9D9D9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gpt-4 </a:t>
            </a:r>
            <a:endParaRPr sz="2000">
              <a:solidFill>
                <a:srgbClr val="D9D9D9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D9D9D9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é a mais cara</a:t>
            </a:r>
            <a:endParaRPr sz="2000">
              <a:solidFill>
                <a:srgbClr val="D9D9D9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81" name="Google Shape;181;g25e0b055b85_0_290"/>
          <p:cNvSpPr txBox="1"/>
          <p:nvPr/>
        </p:nvSpPr>
        <p:spPr>
          <a:xfrm>
            <a:off x="3184650" y="2847675"/>
            <a:ext cx="2321400" cy="800400"/>
          </a:xfrm>
          <a:prstGeom prst="rect">
            <a:avLst/>
          </a:prstGeom>
          <a:noFill/>
          <a:ln cap="flat" cmpd="sng" w="9525">
            <a:solidFill>
              <a:srgbClr val="F6B26B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D9D9D9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gpt-4 é a </a:t>
            </a:r>
            <a:endParaRPr sz="2000">
              <a:solidFill>
                <a:srgbClr val="D9D9D9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D9D9D9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mais demorada</a:t>
            </a:r>
            <a:endParaRPr sz="2000">
              <a:solidFill>
                <a:srgbClr val="D9D9D9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cxnSp>
        <p:nvCxnSpPr>
          <p:cNvPr id="182" name="Google Shape;182;g25e0b055b85_0_290"/>
          <p:cNvCxnSpPr>
            <a:endCxn id="180" idx="0"/>
          </p:cNvCxnSpPr>
          <p:nvPr/>
        </p:nvCxnSpPr>
        <p:spPr>
          <a:xfrm>
            <a:off x="1557275" y="1982725"/>
            <a:ext cx="0" cy="8025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183" name="Google Shape;183;g25e0b055b85_0_290"/>
          <p:cNvCxnSpPr/>
          <p:nvPr/>
        </p:nvCxnSpPr>
        <p:spPr>
          <a:xfrm>
            <a:off x="4245075" y="1982725"/>
            <a:ext cx="0" cy="8025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184" name="Google Shape;184;g25e0b055b85_0_290"/>
          <p:cNvCxnSpPr/>
          <p:nvPr/>
        </p:nvCxnSpPr>
        <p:spPr>
          <a:xfrm>
            <a:off x="694700" y="1985275"/>
            <a:ext cx="7890000" cy="0"/>
          </a:xfrm>
          <a:prstGeom prst="straightConnector1">
            <a:avLst/>
          </a:prstGeom>
          <a:noFill/>
          <a:ln cap="flat" cmpd="sng" w="9525">
            <a:solidFill>
              <a:srgbClr val="FCE5CD"/>
            </a:solidFill>
            <a:prstDash val="dot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5e0b055b85_0_250"/>
          <p:cNvSpPr txBox="1"/>
          <p:nvPr>
            <p:ph idx="4294967295" type="ctrTitle"/>
          </p:nvPr>
        </p:nvSpPr>
        <p:spPr>
          <a:xfrm>
            <a:off x="540125" y="1243775"/>
            <a:ext cx="2152200" cy="3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lang="pt-BR" sz="20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1 </a:t>
            </a:r>
            <a:r>
              <a:rPr lang="pt-BR" sz="20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Qual tem o </a:t>
            </a:r>
            <a:r>
              <a:rPr lang="pt-BR" sz="2000">
                <a:solidFill>
                  <a:srgbClr val="FF9900"/>
                </a:solidFill>
                <a:latin typeface="Montserrat"/>
                <a:ea typeface="Montserrat"/>
                <a:cs typeface="Montserrat"/>
                <a:sym typeface="Montserrat"/>
              </a:rPr>
              <a:t>menor custo</a:t>
            </a:r>
            <a:r>
              <a:rPr lang="pt-BR" sz="20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?</a:t>
            </a:r>
            <a:endParaRPr b="0" i="0" sz="2000" u="none" cap="none" strike="noStrike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pt-BR" sz="2000" u="none" cap="none" strike="noStrike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0" i="0" sz="2000" u="none" cap="none" strike="noStrike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0" name="Google Shape;190;g25e0b055b85_0_250"/>
          <p:cNvSpPr txBox="1"/>
          <p:nvPr>
            <p:ph idx="4294967295" type="ctrTitle"/>
          </p:nvPr>
        </p:nvSpPr>
        <p:spPr>
          <a:xfrm>
            <a:off x="3185325" y="1238950"/>
            <a:ext cx="2119500" cy="3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lang="pt-BR" sz="20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r>
              <a:rPr lang="pt-BR" sz="20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 Qual é </a:t>
            </a:r>
            <a:r>
              <a:rPr lang="pt-BR" sz="2000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rPr>
              <a:t>mais rápida</a:t>
            </a:r>
            <a:r>
              <a:rPr lang="pt-BR" sz="20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?</a:t>
            </a:r>
            <a:endParaRPr b="0" i="0" sz="2000" u="none" cap="none" strike="noStrike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pt-BR" sz="2000" u="none" cap="none" strike="noStrike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0" i="0" sz="2000" u="none" cap="none" strike="noStrike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1" name="Google Shape;191;g25e0b055b85_0_250"/>
          <p:cNvSpPr txBox="1"/>
          <p:nvPr>
            <p:ph idx="4294967295" type="ctrTitle"/>
          </p:nvPr>
        </p:nvSpPr>
        <p:spPr>
          <a:xfrm>
            <a:off x="6142025" y="1241100"/>
            <a:ext cx="2152200" cy="3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lang="pt-BR" sz="20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3</a:t>
            </a:r>
            <a:r>
              <a:rPr lang="pt-BR" sz="20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 Qual é </a:t>
            </a:r>
            <a:r>
              <a:rPr lang="pt-BR" sz="2000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rPr>
              <a:t>mais precisa</a:t>
            </a:r>
            <a:r>
              <a:rPr lang="pt-BR" sz="20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?</a:t>
            </a:r>
            <a:endParaRPr b="0" i="0" sz="2000" u="none" cap="none" strike="noStrike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pt-BR" sz="2000" u="none" cap="none" strike="noStrike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0" i="0" sz="2000" u="none" cap="none" strike="noStrike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2" name="Google Shape;192;g25e0b055b85_0_250"/>
          <p:cNvSpPr txBox="1"/>
          <p:nvPr/>
        </p:nvSpPr>
        <p:spPr>
          <a:xfrm>
            <a:off x="560375" y="2785225"/>
            <a:ext cx="1993800" cy="800400"/>
          </a:xfrm>
          <a:prstGeom prst="rect">
            <a:avLst/>
          </a:prstGeom>
          <a:noFill/>
          <a:ln cap="flat" cmpd="sng" w="9525">
            <a:solidFill>
              <a:srgbClr val="F6B26B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D9D9D9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gpt-4 </a:t>
            </a:r>
            <a:endParaRPr sz="2000">
              <a:solidFill>
                <a:srgbClr val="D9D9D9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D9D9D9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é a mais cara</a:t>
            </a:r>
            <a:endParaRPr sz="2000">
              <a:solidFill>
                <a:srgbClr val="D9D9D9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93" name="Google Shape;193;g25e0b055b85_0_250"/>
          <p:cNvSpPr txBox="1"/>
          <p:nvPr/>
        </p:nvSpPr>
        <p:spPr>
          <a:xfrm>
            <a:off x="3184650" y="2847675"/>
            <a:ext cx="2321400" cy="800400"/>
          </a:xfrm>
          <a:prstGeom prst="rect">
            <a:avLst/>
          </a:prstGeom>
          <a:noFill/>
          <a:ln cap="flat" cmpd="sng" w="9525">
            <a:solidFill>
              <a:srgbClr val="F6B26B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D9D9D9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gpt-4 é a </a:t>
            </a:r>
            <a:endParaRPr sz="2000">
              <a:solidFill>
                <a:srgbClr val="D9D9D9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D9D9D9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mais demorada</a:t>
            </a:r>
            <a:endParaRPr sz="2000">
              <a:solidFill>
                <a:srgbClr val="D9D9D9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94" name="Google Shape;194;g25e0b055b85_0_250"/>
          <p:cNvSpPr txBox="1"/>
          <p:nvPr/>
        </p:nvSpPr>
        <p:spPr>
          <a:xfrm>
            <a:off x="5947700" y="2843675"/>
            <a:ext cx="2637000" cy="1416000"/>
          </a:xfrm>
          <a:prstGeom prst="rect">
            <a:avLst/>
          </a:prstGeom>
          <a:noFill/>
          <a:ln cap="flat" cmpd="sng" w="9525">
            <a:solidFill>
              <a:srgbClr val="F6B26B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D9D9D9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text-davinci-003 aparenta dar uma resposta mais adequada</a:t>
            </a:r>
            <a:endParaRPr sz="2000">
              <a:solidFill>
                <a:srgbClr val="D9D9D9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cxnSp>
        <p:nvCxnSpPr>
          <p:cNvPr id="195" name="Google Shape;195;g25e0b055b85_0_250"/>
          <p:cNvCxnSpPr>
            <a:endCxn id="192" idx="0"/>
          </p:cNvCxnSpPr>
          <p:nvPr/>
        </p:nvCxnSpPr>
        <p:spPr>
          <a:xfrm>
            <a:off x="1557275" y="1982725"/>
            <a:ext cx="0" cy="8025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196" name="Google Shape;196;g25e0b055b85_0_250"/>
          <p:cNvCxnSpPr/>
          <p:nvPr/>
        </p:nvCxnSpPr>
        <p:spPr>
          <a:xfrm>
            <a:off x="4245075" y="1982725"/>
            <a:ext cx="0" cy="8025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197" name="Google Shape;197;g25e0b055b85_0_250"/>
          <p:cNvCxnSpPr/>
          <p:nvPr/>
        </p:nvCxnSpPr>
        <p:spPr>
          <a:xfrm>
            <a:off x="7218125" y="1982725"/>
            <a:ext cx="0" cy="8025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198" name="Google Shape;198;g25e0b055b85_0_250"/>
          <p:cNvCxnSpPr/>
          <p:nvPr/>
        </p:nvCxnSpPr>
        <p:spPr>
          <a:xfrm>
            <a:off x="694700" y="1985275"/>
            <a:ext cx="7890000" cy="0"/>
          </a:xfrm>
          <a:prstGeom prst="straightConnector1">
            <a:avLst/>
          </a:prstGeom>
          <a:noFill/>
          <a:ln cap="flat" cmpd="sng" w="9525">
            <a:solidFill>
              <a:srgbClr val="FCE5CD"/>
            </a:solidFill>
            <a:prstDash val="dot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9"/>
          <p:cNvSpPr txBox="1"/>
          <p:nvPr>
            <p:ph idx="4294967295" type="ctrTitle"/>
          </p:nvPr>
        </p:nvSpPr>
        <p:spPr>
          <a:xfrm>
            <a:off x="539825" y="1729050"/>
            <a:ext cx="5123100" cy="690300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60000" dist="38100">
              <a:srgbClr val="FFFFFF">
                <a:alpha val="63921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pt-BR" sz="4000">
                <a:solidFill>
                  <a:srgbClr val="9FC5E8"/>
                </a:solidFill>
                <a:latin typeface="Montserrat"/>
                <a:ea typeface="Montserrat"/>
                <a:cs typeface="Montserrat"/>
                <a:sym typeface="Montserrat"/>
              </a:rPr>
              <a:t>IMPEDITIVOS</a:t>
            </a:r>
            <a:endParaRPr sz="4000">
              <a:solidFill>
                <a:srgbClr val="9FC5E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pt-BR" sz="4000">
                <a:solidFill>
                  <a:srgbClr val="9FC5E8"/>
                </a:solidFill>
                <a:latin typeface="Montserrat"/>
                <a:ea typeface="Montserrat"/>
                <a:cs typeface="Montserrat"/>
                <a:sym typeface="Montserrat"/>
              </a:rPr>
              <a:t>E SOLUÇÕES</a:t>
            </a:r>
            <a:endParaRPr sz="4000">
              <a:solidFill>
                <a:srgbClr val="9FC5E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5e0b055b85_0_168"/>
          <p:cNvSpPr txBox="1"/>
          <p:nvPr>
            <p:ph idx="4294967295" type="ctrTitle"/>
          </p:nvPr>
        </p:nvSpPr>
        <p:spPr>
          <a:xfrm>
            <a:off x="1697950" y="397800"/>
            <a:ext cx="1828200" cy="176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pt-BR" sz="15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IMPEDITIVOS</a:t>
            </a:r>
            <a:endParaRPr b="0" i="0" sz="1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9" name="Google Shape;209;g25e0b055b85_0_168"/>
          <p:cNvSpPr txBox="1"/>
          <p:nvPr>
            <p:ph idx="4294967295" type="ctrTitle"/>
          </p:nvPr>
        </p:nvSpPr>
        <p:spPr>
          <a:xfrm>
            <a:off x="5568025" y="2243050"/>
            <a:ext cx="3000000" cy="690300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60000" dist="38100">
              <a:srgbClr val="FFFFFF">
                <a:alpha val="63919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pt-BR" sz="16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Criar uma fila virtual de erros usando a </a:t>
            </a:r>
            <a:r>
              <a:rPr b="1" lang="pt-BR" sz="16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própria Inteligência Artificial</a:t>
            </a:r>
            <a:r>
              <a:rPr lang="pt-BR" sz="16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b="0" i="0" sz="16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0" name="Google Shape;210;g25e0b055b85_0_168"/>
          <p:cNvSpPr txBox="1"/>
          <p:nvPr>
            <p:ph idx="4294967295" type="ctrTitle"/>
          </p:nvPr>
        </p:nvSpPr>
        <p:spPr>
          <a:xfrm>
            <a:off x="6194725" y="397800"/>
            <a:ext cx="13551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pt-BR" sz="15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SOLUÇÕES</a:t>
            </a:r>
            <a:endParaRPr b="0" i="0" sz="1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11" name="Google Shape;211;g25e0b055b85_0_168"/>
          <p:cNvCxnSpPr/>
          <p:nvPr/>
        </p:nvCxnSpPr>
        <p:spPr>
          <a:xfrm>
            <a:off x="641125" y="780125"/>
            <a:ext cx="7890000" cy="0"/>
          </a:xfrm>
          <a:prstGeom prst="straightConnector1">
            <a:avLst/>
          </a:prstGeom>
          <a:noFill/>
          <a:ln cap="flat" cmpd="sng" w="9525">
            <a:solidFill>
              <a:srgbClr val="FCE5CD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212" name="Google Shape;212;g25e0b055b85_0_168"/>
          <p:cNvCxnSpPr/>
          <p:nvPr/>
        </p:nvCxnSpPr>
        <p:spPr>
          <a:xfrm>
            <a:off x="4572000" y="419200"/>
            <a:ext cx="0" cy="4160100"/>
          </a:xfrm>
          <a:prstGeom prst="straightConnector1">
            <a:avLst/>
          </a:prstGeom>
          <a:noFill/>
          <a:ln cap="flat" cmpd="sng" w="9525">
            <a:solidFill>
              <a:srgbClr val="FCE5CD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213" name="Google Shape;213;g25e0b055b85_0_168"/>
          <p:cNvSpPr txBox="1"/>
          <p:nvPr/>
        </p:nvSpPr>
        <p:spPr>
          <a:xfrm>
            <a:off x="191400" y="3611475"/>
            <a:ext cx="7749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500">
                <a:solidFill>
                  <a:srgbClr val="D9D9D9"/>
                </a:solidFill>
                <a:latin typeface="Montserrat"/>
                <a:ea typeface="Montserrat"/>
                <a:cs typeface="Montserrat"/>
                <a:sym typeface="Montserrat"/>
              </a:rPr>
              <a:t>Fonte</a:t>
            </a:r>
            <a:r>
              <a:rPr lang="pt-BR" sz="500">
                <a:solidFill>
                  <a:srgbClr val="D9D9D9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: </a:t>
            </a:r>
            <a:r>
              <a:rPr lang="pt-BR" sz="500">
                <a:solidFill>
                  <a:srgbClr val="D9D9D9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https://www.linkedin.com/posts/brijpandeyji_apachekafka-datastreaming-bigdata-activity-7088842695720206336-1aau?utm_source=share&amp;utm_medium=member_desktop</a:t>
            </a:r>
            <a:endParaRPr sz="500">
              <a:solidFill>
                <a:srgbClr val="D9D9D9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214" name="Google Shape;214;g25e0b055b85_0_1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8658" y="919325"/>
            <a:ext cx="2778216" cy="3659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219;g1e54fea9814_0_5"/>
          <p:cNvPicPr preferRelativeResize="0"/>
          <p:nvPr/>
        </p:nvPicPr>
        <p:blipFill rotWithShape="1">
          <a:blip r:embed="rId3">
            <a:alphaModFix/>
          </a:blip>
          <a:srcRect b="25655" l="25875" r="18105" t="33569"/>
          <a:stretch/>
        </p:blipFill>
        <p:spPr>
          <a:xfrm>
            <a:off x="540000" y="1169225"/>
            <a:ext cx="7886275" cy="3158050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g1e54fea9814_0_5"/>
          <p:cNvSpPr txBox="1"/>
          <p:nvPr>
            <p:ph idx="4294967295" type="ctrTitle"/>
          </p:nvPr>
        </p:nvSpPr>
        <p:spPr>
          <a:xfrm>
            <a:off x="433450" y="548850"/>
            <a:ext cx="16920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pt-BR" sz="15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FLUXOGRAMA DO PROJETO</a:t>
            </a:r>
            <a:endParaRPr b="0" i="0" sz="1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5e0b055b85_0_194"/>
          <p:cNvSpPr txBox="1"/>
          <p:nvPr>
            <p:ph idx="4294967295" type="ctrTitle"/>
          </p:nvPr>
        </p:nvSpPr>
        <p:spPr>
          <a:xfrm>
            <a:off x="539825" y="2186250"/>
            <a:ext cx="5123100" cy="690300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60000" dist="38100">
              <a:srgbClr val="FFFFFF">
                <a:alpha val="63919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pt-BR" sz="4000">
                <a:solidFill>
                  <a:srgbClr val="9FC5E8"/>
                </a:solidFill>
                <a:latin typeface="Montserrat"/>
                <a:ea typeface="Montserrat"/>
                <a:cs typeface="Montserrat"/>
                <a:sym typeface="Montserrat"/>
              </a:rPr>
              <a:t>RESULTADOS</a:t>
            </a:r>
            <a:endParaRPr sz="4000">
              <a:solidFill>
                <a:srgbClr val="9FC5E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5e0b055b85_0_198"/>
          <p:cNvSpPr/>
          <p:nvPr/>
        </p:nvSpPr>
        <p:spPr>
          <a:xfrm>
            <a:off x="325375" y="470450"/>
            <a:ext cx="8572500" cy="4358700"/>
          </a:xfrm>
          <a:prstGeom prst="rect">
            <a:avLst/>
          </a:prstGeom>
          <a:noFill/>
          <a:ln cap="flat" cmpd="sng" w="9525">
            <a:solidFill>
              <a:srgbClr val="FF99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g25e0b055b85_0_198"/>
          <p:cNvSpPr txBox="1"/>
          <p:nvPr/>
        </p:nvSpPr>
        <p:spPr>
          <a:xfrm>
            <a:off x="650925" y="560700"/>
            <a:ext cx="58842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================ 02/08/2023  12:38:20 </a:t>
            </a:r>
            <a:r>
              <a:rPr lang="pt-BR" sz="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================</a:t>
            </a:r>
            <a:endParaRPr sz="8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Syslog: </a:t>
            </a:r>
            <a:r>
              <a:rPr lang="pt-BR" sz="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Log gerado: TCA Received. Details: Instance id=0; VR=default; Source Site ID =172.20.33.214; Destination Site ID=10.203.187.197. TCA-ID=33615858. TCA-Origin=10.203.187.197(R). Exit=[CHAN-ID=26087701, BR-IP=172.320.33.230, DSCP=cs[24], Interface =Tunnel102,Path=INET2[Label=0;0 | 0:102 [0x66]]: Policy Violated=VOICE_CUSTOM: Thresholds(actual/config)=[P2=packet-loss-rate(4.0/4.0), Action=Alert; Alert Type=TCA_VIOLATION.</a:t>
            </a:r>
            <a:endParaRPr sz="600"/>
          </a:p>
        </p:txBody>
      </p:sp>
      <p:sp>
        <p:nvSpPr>
          <p:cNvPr id="232" name="Google Shape;232;g25e0b055b85_0_198"/>
          <p:cNvSpPr txBox="1"/>
          <p:nvPr/>
        </p:nvSpPr>
        <p:spPr>
          <a:xfrm>
            <a:off x="650925" y="1504000"/>
            <a:ext cx="5842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Description: </a:t>
            </a:r>
            <a:r>
              <a:rPr lang="pt-BR" sz="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Este erro indica que uma violação de política foi detectada na rede. Em particular, foi detectada uma violação de política de voz personalizada, pois o limite de perda de pacotes (4.0/4.0) foi excedido. Isso resultou em um alerta da violação de TCA (Transmission Control Agreement).”</a:t>
            </a:r>
            <a:endParaRPr sz="600"/>
          </a:p>
        </p:txBody>
      </p:sp>
      <p:sp>
        <p:nvSpPr>
          <p:cNvPr id="233" name="Google Shape;233;g25e0b055b85_0_198"/>
          <p:cNvSpPr txBox="1"/>
          <p:nvPr/>
        </p:nvSpPr>
        <p:spPr>
          <a:xfrm>
            <a:off x="650925" y="2123900"/>
            <a:ext cx="58011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Solution: </a:t>
            </a:r>
            <a:r>
              <a:rPr lang="pt-BR" sz="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Uma possível solução para este erro é verificar a configuração da política de voz personalizada para garantir que ela esteja ajustada de acordo com as necessidades.”</a:t>
            </a:r>
            <a:endParaRPr sz="8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—----------------------------------------------------------------------------------------------------------------------------------------------</a:t>
            </a:r>
            <a:endParaRPr sz="8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================ 02/08/2023  12:40:10 ================</a:t>
            </a:r>
            <a:endParaRPr sz="8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Syslog: Log gerado: TCA Received. Details: Instance id=0; VR=default; Source Site ID =172.20.33.214; Destination Site ID=10.203.187.197. TCA-ID=33615858. TCA-Origin=10.203.187.197(R). Exit=[CHAN-ID=26087701, BR-IP=172.320.33.230, DSCP=cs[24], Interface =Tunnel102,Path=INET2[Label=0;0 | 0:102 [0x66]]: Policy Violated=VOICE_CUSTOM: Thresholds(actual/config)=[P2=packet-loss-rate(4.0/4.0), Action=Alert; Alert Type=TCA_VIOLATION.</a:t>
            </a:r>
            <a:endParaRPr sz="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Description: Este erro indica que uma violação de política foi detectada na rede. Em particular, foi detectada uma violação de política de voz personalizada, pois o limite de perda de pacotes (4.0/4.0) foi excedido. Isso resultou em um alerta da violação de TCA (Transmission Control Agreement).”</a:t>
            </a:r>
            <a:endParaRPr sz="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Solution: Uma possível solução para este erro é verificar a configuração da política de voz personalizada para garantir que ela esteja ajustada de acordo com as necessidades.”</a:t>
            </a:r>
            <a:endParaRPr sz="8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234" name="Google Shape;234;g25e0b055b85_0_198"/>
          <p:cNvSpPr txBox="1"/>
          <p:nvPr>
            <p:ph idx="4294967295" type="ctrTitle"/>
          </p:nvPr>
        </p:nvSpPr>
        <p:spPr>
          <a:xfrm>
            <a:off x="7941300" y="152400"/>
            <a:ext cx="13551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pt-BR" sz="15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PROMPT</a:t>
            </a:r>
            <a:endParaRPr b="0" i="0" sz="1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25e0b055b85_0_211"/>
          <p:cNvSpPr txBox="1"/>
          <p:nvPr>
            <p:ph idx="4294967295" type="ctrTitle"/>
          </p:nvPr>
        </p:nvSpPr>
        <p:spPr>
          <a:xfrm>
            <a:off x="539825" y="1805250"/>
            <a:ext cx="6285600" cy="690300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60000" dist="38100">
              <a:srgbClr val="FFFFFF">
                <a:alpha val="63919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pt-BR" sz="4000">
                <a:solidFill>
                  <a:srgbClr val="9FC5E8"/>
                </a:solidFill>
                <a:latin typeface="Montserrat"/>
                <a:ea typeface="Montserrat"/>
                <a:cs typeface="Montserrat"/>
                <a:sym typeface="Montserrat"/>
              </a:rPr>
              <a:t>CONCLUSÃO</a:t>
            </a:r>
            <a:endParaRPr sz="4000">
              <a:solidFill>
                <a:srgbClr val="9FC5E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pt-BR" sz="4000">
                <a:solidFill>
                  <a:srgbClr val="9FC5E8"/>
                </a:solidFill>
                <a:latin typeface="Montserrat"/>
                <a:ea typeface="Montserrat"/>
                <a:cs typeface="Montserrat"/>
                <a:sym typeface="Montserrat"/>
              </a:rPr>
              <a:t>E PRÓXIMOS PASSOS</a:t>
            </a:r>
            <a:endParaRPr sz="4000">
              <a:solidFill>
                <a:srgbClr val="9FC5E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"/>
          <p:cNvSpPr txBox="1"/>
          <p:nvPr/>
        </p:nvSpPr>
        <p:spPr>
          <a:xfrm>
            <a:off x="612300" y="3508550"/>
            <a:ext cx="7767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        </a:t>
            </a:r>
            <a:r>
              <a:rPr lang="pt-BR" sz="1600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                            </a:t>
            </a:r>
            <a:endParaRPr>
              <a:solidFill>
                <a:srgbClr val="F6B26B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EFEFE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EFEFE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64" name="Google Shape;64;p2"/>
          <p:cNvPicPr preferRelativeResize="0"/>
          <p:nvPr/>
        </p:nvPicPr>
        <p:blipFill rotWithShape="1">
          <a:blip r:embed="rId3">
            <a:alphaModFix/>
          </a:blip>
          <a:srcRect b="5553" l="17990" r="13554" t="0"/>
          <a:stretch/>
        </p:blipFill>
        <p:spPr>
          <a:xfrm>
            <a:off x="763925" y="1688375"/>
            <a:ext cx="1484700" cy="1483200"/>
          </a:xfrm>
          <a:prstGeom prst="ellipse">
            <a:avLst/>
          </a:prstGeom>
          <a:noFill/>
          <a:ln>
            <a:noFill/>
          </a:ln>
          <a:effectLst>
            <a:outerShdw blurRad="928688" rotWithShape="0" algn="bl" dist="104775">
              <a:srgbClr val="D9D9D9">
                <a:alpha val="11000"/>
              </a:srgbClr>
            </a:outerShdw>
          </a:effectLst>
        </p:spPr>
      </p:pic>
      <p:pic>
        <p:nvPicPr>
          <p:cNvPr id="65" name="Google Shape;65;p2"/>
          <p:cNvPicPr preferRelativeResize="0"/>
          <p:nvPr/>
        </p:nvPicPr>
        <p:blipFill rotWithShape="1">
          <a:blip r:embed="rId4">
            <a:alphaModFix/>
          </a:blip>
          <a:srcRect b="17185" l="7592" r="21187" t="11594"/>
          <a:stretch/>
        </p:blipFill>
        <p:spPr>
          <a:xfrm>
            <a:off x="4713900" y="1670937"/>
            <a:ext cx="1483200" cy="1483200"/>
          </a:xfrm>
          <a:prstGeom prst="ellipse">
            <a:avLst/>
          </a:prstGeom>
          <a:noFill/>
          <a:ln>
            <a:noFill/>
          </a:ln>
          <a:effectLst>
            <a:outerShdw blurRad="928688" rotWithShape="0" algn="bl" dist="104775">
              <a:srgbClr val="D9D9D9">
                <a:alpha val="11000"/>
              </a:srgbClr>
            </a:outerShdw>
          </a:effectLst>
        </p:spPr>
      </p:pic>
      <p:pic>
        <p:nvPicPr>
          <p:cNvPr id="66" name="Google Shape;66;p2"/>
          <p:cNvPicPr preferRelativeResize="0"/>
          <p:nvPr/>
        </p:nvPicPr>
        <p:blipFill rotWithShape="1">
          <a:blip r:embed="rId5">
            <a:alphaModFix/>
          </a:blip>
          <a:srcRect b="9582" l="6567" r="6567" t="3544"/>
          <a:stretch/>
        </p:blipFill>
        <p:spPr>
          <a:xfrm>
            <a:off x="6759700" y="1688375"/>
            <a:ext cx="1483200" cy="1483200"/>
          </a:xfrm>
          <a:prstGeom prst="ellipse">
            <a:avLst/>
          </a:prstGeom>
          <a:noFill/>
          <a:ln>
            <a:noFill/>
          </a:ln>
          <a:effectLst>
            <a:outerShdw blurRad="928688" rotWithShape="0" algn="bl" dist="104775">
              <a:srgbClr val="D9D9D9">
                <a:alpha val="10000"/>
              </a:srgbClr>
            </a:outerShdw>
          </a:effectLst>
        </p:spPr>
      </p:pic>
      <p:pic>
        <p:nvPicPr>
          <p:cNvPr id="67" name="Google Shape;67;p2"/>
          <p:cNvPicPr preferRelativeResize="0"/>
          <p:nvPr/>
        </p:nvPicPr>
        <p:blipFill rotWithShape="1">
          <a:blip r:embed="rId6">
            <a:alphaModFix/>
          </a:blip>
          <a:srcRect b="27258" l="19976" r="30418" t="22317"/>
          <a:stretch/>
        </p:blipFill>
        <p:spPr>
          <a:xfrm>
            <a:off x="2756313" y="1688375"/>
            <a:ext cx="1483200" cy="1483200"/>
          </a:xfrm>
          <a:prstGeom prst="ellipse">
            <a:avLst/>
          </a:prstGeom>
          <a:noFill/>
          <a:ln>
            <a:noFill/>
          </a:ln>
          <a:effectLst>
            <a:outerShdw blurRad="928688" rotWithShape="0" algn="bl" dist="104775">
              <a:srgbClr val="D9D9D9">
                <a:alpha val="11000"/>
              </a:srgbClr>
            </a:outerShdw>
          </a:effectLst>
        </p:spPr>
      </p:pic>
      <p:sp>
        <p:nvSpPr>
          <p:cNvPr id="68" name="Google Shape;68;p2"/>
          <p:cNvSpPr txBox="1"/>
          <p:nvPr>
            <p:ph idx="1" type="subTitle"/>
          </p:nvPr>
        </p:nvSpPr>
        <p:spPr>
          <a:xfrm>
            <a:off x="533400" y="875825"/>
            <a:ext cx="8520600" cy="4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 sz="1600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_</a:t>
            </a:r>
            <a:r>
              <a:rPr lang="pt-BR" sz="1600">
                <a:solidFill>
                  <a:srgbClr val="674EA7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</a:t>
            </a:r>
            <a:r>
              <a:rPr lang="pt-BR" sz="16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Cadetes </a:t>
            </a:r>
            <a:r>
              <a:rPr b="1" lang="pt-BR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42SP</a:t>
            </a:r>
            <a:endParaRPr b="1"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9" name="Google Shape;69;p2"/>
          <p:cNvSpPr txBox="1"/>
          <p:nvPr/>
        </p:nvSpPr>
        <p:spPr>
          <a:xfrm>
            <a:off x="87550" y="3766225"/>
            <a:ext cx="8520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D9D9D9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                                                                                   </a:t>
            </a:r>
            <a:endParaRPr>
              <a:solidFill>
                <a:srgbClr val="D9D9D9"/>
              </a:solidFill>
            </a:endParaRPr>
          </a:p>
        </p:txBody>
      </p:sp>
      <p:sp>
        <p:nvSpPr>
          <p:cNvPr id="70" name="Google Shape;70;p2"/>
          <p:cNvSpPr txBox="1"/>
          <p:nvPr/>
        </p:nvSpPr>
        <p:spPr>
          <a:xfrm>
            <a:off x="1020125" y="3754700"/>
            <a:ext cx="972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D9D9D9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fgastal-</a:t>
            </a:r>
            <a:endParaRPr/>
          </a:p>
        </p:txBody>
      </p:sp>
      <p:sp>
        <p:nvSpPr>
          <p:cNvPr id="71" name="Google Shape;71;p2"/>
          <p:cNvSpPr txBox="1"/>
          <p:nvPr/>
        </p:nvSpPr>
        <p:spPr>
          <a:xfrm>
            <a:off x="2925975" y="3766225"/>
            <a:ext cx="1143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D9D9D9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gissao-m</a:t>
            </a:r>
            <a:endParaRPr/>
          </a:p>
        </p:txBody>
      </p:sp>
      <p:sp>
        <p:nvSpPr>
          <p:cNvPr id="72" name="Google Shape;72;p2"/>
          <p:cNvSpPr txBox="1"/>
          <p:nvPr/>
        </p:nvSpPr>
        <p:spPr>
          <a:xfrm>
            <a:off x="4920300" y="3766225"/>
            <a:ext cx="1839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D9D9D9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maclara-</a:t>
            </a:r>
            <a:endParaRPr/>
          </a:p>
        </p:txBody>
      </p:sp>
      <p:sp>
        <p:nvSpPr>
          <p:cNvPr id="73" name="Google Shape;73;p2"/>
          <p:cNvSpPr txBox="1"/>
          <p:nvPr/>
        </p:nvSpPr>
        <p:spPr>
          <a:xfrm>
            <a:off x="7099750" y="3766225"/>
            <a:ext cx="803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D9D9D9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wleite</a:t>
            </a:r>
            <a:endParaRPr/>
          </a:p>
        </p:txBody>
      </p:sp>
      <p:sp>
        <p:nvSpPr>
          <p:cNvPr id="74" name="Google Shape;74;p2"/>
          <p:cNvSpPr txBox="1"/>
          <p:nvPr/>
        </p:nvSpPr>
        <p:spPr>
          <a:xfrm>
            <a:off x="583325" y="3543425"/>
            <a:ext cx="243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Fernanda Gastal</a:t>
            </a:r>
            <a:endParaRPr/>
          </a:p>
        </p:txBody>
      </p:sp>
      <p:sp>
        <p:nvSpPr>
          <p:cNvPr id="75" name="Google Shape;75;p2"/>
          <p:cNvSpPr txBox="1"/>
          <p:nvPr/>
        </p:nvSpPr>
        <p:spPr>
          <a:xfrm>
            <a:off x="2738475" y="3543425"/>
            <a:ext cx="1518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Gabriel Issao</a:t>
            </a:r>
            <a:endParaRPr/>
          </a:p>
        </p:txBody>
      </p:sp>
      <p:sp>
        <p:nvSpPr>
          <p:cNvPr id="76" name="Google Shape;76;p2"/>
          <p:cNvSpPr txBox="1"/>
          <p:nvPr/>
        </p:nvSpPr>
        <p:spPr>
          <a:xfrm>
            <a:off x="4781550" y="3508525"/>
            <a:ext cx="1347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Maria Clara</a:t>
            </a:r>
            <a:endParaRPr/>
          </a:p>
        </p:txBody>
      </p:sp>
      <p:sp>
        <p:nvSpPr>
          <p:cNvPr id="77" name="Google Shape;77;p2"/>
          <p:cNvSpPr txBox="1"/>
          <p:nvPr/>
        </p:nvSpPr>
        <p:spPr>
          <a:xfrm>
            <a:off x="6758950" y="3508525"/>
            <a:ext cx="2385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Welton Leite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g25e0b055b85_0_2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24850"/>
            <a:ext cx="9144000" cy="55006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25e0b055b85_0_215"/>
          <p:cNvSpPr txBox="1"/>
          <p:nvPr/>
        </p:nvSpPr>
        <p:spPr>
          <a:xfrm>
            <a:off x="457200" y="1219200"/>
            <a:ext cx="8257500" cy="257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100">
                <a:solidFill>
                  <a:srgbClr val="F6B26B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&gt;</a:t>
            </a:r>
            <a:r>
              <a:rPr lang="pt-BR" sz="3100">
                <a:solidFill>
                  <a:srgbClr val="F6B26B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pt-BR" sz="3100">
                <a:solidFill>
                  <a:srgbClr val="F6B26B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pt-BR" sz="3100">
                <a:solidFill>
                  <a:srgbClr val="CCCCCC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Nessa fase inicial, é possível comparar a </a:t>
            </a:r>
            <a:r>
              <a:rPr b="1" lang="pt-BR" sz="31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rapidez e eficiência</a:t>
            </a:r>
            <a:r>
              <a:rPr lang="pt-BR" sz="3100">
                <a:solidFill>
                  <a:srgbClr val="CCCCCC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 das três versões e, assim, adequar a AI para o uso no Itaú, visando sempre diminuir o número de clientes impactados.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25e0b055b85_0_221"/>
          <p:cNvSpPr txBox="1"/>
          <p:nvPr/>
        </p:nvSpPr>
        <p:spPr>
          <a:xfrm>
            <a:off x="457200" y="1219200"/>
            <a:ext cx="8257500" cy="257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100">
                <a:solidFill>
                  <a:srgbClr val="F6B26B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&gt;</a:t>
            </a:r>
            <a:r>
              <a:rPr lang="pt-BR" sz="3100">
                <a:solidFill>
                  <a:srgbClr val="F6B26B"/>
                </a:solidFill>
                <a:latin typeface="Montserrat"/>
                <a:ea typeface="Montserrat"/>
                <a:cs typeface="Montserrat"/>
                <a:sym typeface="Montserrat"/>
              </a:rPr>
              <a:t>  </a:t>
            </a:r>
            <a:r>
              <a:rPr lang="pt-BR" sz="3100">
                <a:solidFill>
                  <a:srgbClr val="CCCCCC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Como próximos passos imediatos, iremos </a:t>
            </a:r>
            <a:r>
              <a:rPr b="1" lang="pt-BR" sz="3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consumir diretamente de um tópico Kafka</a:t>
            </a:r>
            <a:r>
              <a:rPr lang="pt-BR" sz="3100">
                <a:solidFill>
                  <a:srgbClr val="CCCCCC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 e criar um </a:t>
            </a:r>
            <a:r>
              <a:rPr b="1" lang="pt-BR" sz="3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banco de dados</a:t>
            </a:r>
            <a:r>
              <a:rPr lang="pt-BR" sz="3100">
                <a:solidFill>
                  <a:srgbClr val="CCCCCC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 com as soluções mais adequadas, já testadas.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5e0b055b85_0_307"/>
          <p:cNvSpPr txBox="1"/>
          <p:nvPr>
            <p:ph idx="1" type="subTitle"/>
          </p:nvPr>
        </p:nvSpPr>
        <p:spPr>
          <a:xfrm>
            <a:off x="1151050" y="4309275"/>
            <a:ext cx="8520600" cy="4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 sz="1600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_</a:t>
            </a:r>
            <a:r>
              <a:rPr lang="pt-BR" sz="1600">
                <a:solidFill>
                  <a:srgbClr val="674EA7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</a:t>
            </a:r>
            <a:r>
              <a:rPr lang="pt-BR" sz="16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Laboratório de Imersão em Engenharia de Software | Itaú e 42 SP</a:t>
            </a:r>
            <a:endParaRPr sz="16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260" name="Google Shape;260;g25e0b055b85_0_307"/>
          <p:cNvSpPr txBox="1"/>
          <p:nvPr>
            <p:ph type="ctrTitle"/>
          </p:nvPr>
        </p:nvSpPr>
        <p:spPr>
          <a:xfrm>
            <a:off x="251388" y="406325"/>
            <a:ext cx="8520600" cy="690300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60000" dist="38100">
              <a:srgbClr val="FFFFFF">
                <a:alpha val="63919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pt-BR" sz="40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P R O M P T</a:t>
            </a:r>
            <a:r>
              <a:rPr lang="pt-BR" sz="4000">
                <a:latin typeface="Montserrat"/>
                <a:ea typeface="Montserrat"/>
                <a:cs typeface="Montserrat"/>
                <a:sym typeface="Montserrat"/>
              </a:rPr>
              <a:t>  </a:t>
            </a:r>
            <a:r>
              <a:rPr b="1" lang="pt-BR" sz="4000">
                <a:solidFill>
                  <a:srgbClr val="FF9900"/>
                </a:solidFill>
                <a:latin typeface="Montserrat"/>
                <a:ea typeface="Montserrat"/>
                <a:cs typeface="Montserrat"/>
                <a:sym typeface="Montserrat"/>
              </a:rPr>
              <a:t>A I</a:t>
            </a:r>
            <a:endParaRPr b="1" sz="4000">
              <a:solidFill>
                <a:srgbClr val="FF99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61" name="Google Shape;261;g25e0b055b85_0_307"/>
          <p:cNvPicPr preferRelativeResize="0"/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936600" y="1682651"/>
            <a:ext cx="1777649" cy="1777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g25e0b055b85_0_307"/>
          <p:cNvPicPr preferRelativeResize="0"/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3572175" y="1786200"/>
            <a:ext cx="4482822" cy="1552200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g25e0b055b85_0_307"/>
          <p:cNvSpPr txBox="1"/>
          <p:nvPr/>
        </p:nvSpPr>
        <p:spPr>
          <a:xfrm>
            <a:off x="2838750" y="2171275"/>
            <a:ext cx="4086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000">
                <a:solidFill>
                  <a:srgbClr val="F6B26B"/>
                </a:solidFill>
                <a:latin typeface="Montserrat"/>
                <a:ea typeface="Montserrat"/>
                <a:cs typeface="Montserrat"/>
                <a:sym typeface="Montserrat"/>
              </a:rPr>
              <a:t>+</a:t>
            </a:r>
            <a:endParaRPr>
              <a:solidFill>
                <a:srgbClr val="F6B26B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5e0b055b85_0_164"/>
          <p:cNvSpPr txBox="1"/>
          <p:nvPr>
            <p:ph idx="4294967295" type="ctrTitle"/>
          </p:nvPr>
        </p:nvSpPr>
        <p:spPr>
          <a:xfrm>
            <a:off x="539825" y="2186250"/>
            <a:ext cx="5123100" cy="690300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60000" dist="38100">
              <a:srgbClr val="FFFFFF">
                <a:alpha val="63919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pt-BR" sz="4000">
                <a:solidFill>
                  <a:srgbClr val="9FC5E8"/>
                </a:solidFill>
                <a:latin typeface="Montserrat"/>
                <a:ea typeface="Montserrat"/>
                <a:cs typeface="Montserrat"/>
                <a:sym typeface="Montserrat"/>
              </a:rPr>
              <a:t>CONCEITOS</a:t>
            </a:r>
            <a:endParaRPr sz="4000">
              <a:solidFill>
                <a:srgbClr val="9FC5E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4"/>
          <p:cNvSpPr txBox="1"/>
          <p:nvPr>
            <p:ph idx="4294967295" type="ctrTitle"/>
          </p:nvPr>
        </p:nvSpPr>
        <p:spPr>
          <a:xfrm>
            <a:off x="1621750" y="550200"/>
            <a:ext cx="1240800" cy="176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pt-BR" sz="15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CONCEITO</a:t>
            </a:r>
            <a:endParaRPr b="0" i="0" sz="1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8" name="Google Shape;88;p4"/>
          <p:cNvSpPr txBox="1"/>
          <p:nvPr>
            <p:ph idx="4294967295" type="ctrTitle"/>
          </p:nvPr>
        </p:nvSpPr>
        <p:spPr>
          <a:xfrm>
            <a:off x="5187025" y="1481050"/>
            <a:ext cx="3318900" cy="690300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60000" dist="38100">
              <a:srgbClr val="FFFFFF">
                <a:alpha val="63921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pt-BR" sz="16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Retorno de um </a:t>
            </a:r>
            <a:r>
              <a:rPr lang="pt-BR" sz="1600">
                <a:solidFill>
                  <a:srgbClr val="D9D9D9"/>
                </a:solidFill>
                <a:latin typeface="Montserrat"/>
                <a:ea typeface="Montserrat"/>
                <a:cs typeface="Montserrat"/>
                <a:sym typeface="Montserrat"/>
              </a:rPr>
              <a:t>evento de rede</a:t>
            </a:r>
            <a:r>
              <a:rPr lang="pt-BR" sz="16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 que gerou </a:t>
            </a:r>
            <a:r>
              <a:rPr i="1" lang="pt-BR" sz="16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warning</a:t>
            </a:r>
            <a:r>
              <a:rPr lang="pt-BR" sz="16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 ou erro.</a:t>
            </a:r>
            <a:endParaRPr b="0" i="0" sz="16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9" name="Google Shape;89;p4"/>
          <p:cNvSpPr txBox="1"/>
          <p:nvPr>
            <p:ph idx="4294967295" type="ctrTitle"/>
          </p:nvPr>
        </p:nvSpPr>
        <p:spPr>
          <a:xfrm>
            <a:off x="6118525" y="550200"/>
            <a:ext cx="13551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pt-BR" sz="15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DESCRIÇÃO</a:t>
            </a:r>
            <a:endParaRPr b="0" i="0" sz="1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90" name="Google Shape;90;p4"/>
          <p:cNvCxnSpPr/>
          <p:nvPr/>
        </p:nvCxnSpPr>
        <p:spPr>
          <a:xfrm>
            <a:off x="564925" y="932525"/>
            <a:ext cx="7890000" cy="0"/>
          </a:xfrm>
          <a:prstGeom prst="straightConnector1">
            <a:avLst/>
          </a:prstGeom>
          <a:noFill/>
          <a:ln cap="flat" cmpd="sng" w="9525">
            <a:solidFill>
              <a:srgbClr val="FCE5CD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91" name="Google Shape;91;p4"/>
          <p:cNvCxnSpPr/>
          <p:nvPr/>
        </p:nvCxnSpPr>
        <p:spPr>
          <a:xfrm>
            <a:off x="4495800" y="343000"/>
            <a:ext cx="0" cy="4160100"/>
          </a:xfrm>
          <a:prstGeom prst="straightConnector1">
            <a:avLst/>
          </a:prstGeom>
          <a:noFill/>
          <a:ln cap="flat" cmpd="sng" w="9525">
            <a:solidFill>
              <a:srgbClr val="FCE5CD"/>
            </a:solidFill>
            <a:prstDash val="dot"/>
            <a:round/>
            <a:headEnd len="med" w="med" type="none"/>
            <a:tailEnd len="med" w="med" type="none"/>
          </a:ln>
        </p:spPr>
      </p:cxnSp>
      <p:pic>
        <p:nvPicPr>
          <p:cNvPr id="92" name="Google Shape;92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8150" y="14093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4"/>
          <p:cNvSpPr txBox="1"/>
          <p:nvPr/>
        </p:nvSpPr>
        <p:spPr>
          <a:xfrm>
            <a:off x="2051150" y="1610638"/>
            <a:ext cx="1355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Log de Erro</a:t>
            </a:r>
            <a:endParaRPr sz="1600">
              <a:solidFill>
                <a:srgbClr val="F6B26B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94" name="Google Shape;94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81025" y="2607475"/>
            <a:ext cx="476250" cy="47625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4"/>
          <p:cNvSpPr txBox="1"/>
          <p:nvPr/>
        </p:nvSpPr>
        <p:spPr>
          <a:xfrm>
            <a:off x="2051150" y="2630050"/>
            <a:ext cx="1355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F9CB9C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Prompt</a:t>
            </a:r>
            <a:endParaRPr sz="1600">
              <a:solidFill>
                <a:srgbClr val="F9CB9C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96" name="Google Shape;96;p4"/>
          <p:cNvSpPr txBox="1"/>
          <p:nvPr>
            <p:ph idx="4294967295" type="ctrTitle"/>
          </p:nvPr>
        </p:nvSpPr>
        <p:spPr>
          <a:xfrm>
            <a:off x="5187025" y="2523250"/>
            <a:ext cx="3318900" cy="690300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60000" dist="38100">
              <a:srgbClr val="FFFFFF">
                <a:alpha val="63919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pt-BR" sz="1600">
                <a:solidFill>
                  <a:srgbClr val="D9D9D9"/>
                </a:solidFill>
                <a:latin typeface="Montserrat"/>
                <a:ea typeface="Montserrat"/>
                <a:cs typeface="Montserrat"/>
                <a:sym typeface="Montserrat"/>
              </a:rPr>
              <a:t>Entrada</a:t>
            </a:r>
            <a:r>
              <a:rPr lang="pt-BR" sz="16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 de texto ou instrução passada para a AI.</a:t>
            </a:r>
            <a:endParaRPr b="0" i="0" sz="16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7" name="Google Shape;97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81025" y="3627625"/>
            <a:ext cx="476250" cy="47625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4"/>
          <p:cNvSpPr txBox="1"/>
          <p:nvPr/>
        </p:nvSpPr>
        <p:spPr>
          <a:xfrm>
            <a:off x="2065700" y="3664750"/>
            <a:ext cx="13551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F9CB9C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Prompt</a:t>
            </a:r>
            <a:endParaRPr sz="1600">
              <a:solidFill>
                <a:srgbClr val="F9CB9C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F9CB9C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Adequado</a:t>
            </a:r>
            <a:endParaRPr sz="1600">
              <a:solidFill>
                <a:srgbClr val="F9CB9C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99" name="Google Shape;99;p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8850" y="3469150"/>
            <a:ext cx="331101" cy="331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34600" y="4255375"/>
            <a:ext cx="331101" cy="331101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4"/>
          <p:cNvSpPr txBox="1"/>
          <p:nvPr>
            <p:ph idx="4294967295" type="ctrTitle"/>
          </p:nvPr>
        </p:nvSpPr>
        <p:spPr>
          <a:xfrm>
            <a:off x="5187025" y="3565450"/>
            <a:ext cx="3318900" cy="331200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60000" dist="38100">
              <a:srgbClr val="FFFFFF">
                <a:alpha val="63919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pt-BR" sz="16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Resposta </a:t>
            </a:r>
            <a:r>
              <a:rPr lang="pt-BR" sz="1600">
                <a:solidFill>
                  <a:srgbClr val="D9D9D9"/>
                </a:solidFill>
                <a:latin typeface="Montserrat"/>
                <a:ea typeface="Montserrat"/>
                <a:cs typeface="Montserrat"/>
                <a:sym typeface="Montserrat"/>
              </a:rPr>
              <a:t>relevante</a:t>
            </a:r>
            <a:r>
              <a:rPr lang="pt-BR" sz="16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 e </a:t>
            </a:r>
            <a:r>
              <a:rPr lang="pt-BR" sz="1600">
                <a:solidFill>
                  <a:srgbClr val="D9D9D9"/>
                </a:solidFill>
                <a:latin typeface="Montserrat"/>
                <a:ea typeface="Montserrat"/>
                <a:cs typeface="Montserrat"/>
                <a:sym typeface="Montserrat"/>
              </a:rPr>
              <a:t>precisa</a:t>
            </a:r>
            <a:r>
              <a:rPr lang="pt-BR" sz="16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b="0" i="0" sz="16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5"/>
          <p:cNvSpPr txBox="1"/>
          <p:nvPr>
            <p:ph idx="4294967295" type="ctrTitle"/>
          </p:nvPr>
        </p:nvSpPr>
        <p:spPr>
          <a:xfrm>
            <a:off x="504975" y="2075025"/>
            <a:ext cx="7827000" cy="1908600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60000" dist="38100">
              <a:srgbClr val="FFFFFF">
                <a:alpha val="63919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pt-BR" sz="2200" u="none" cap="none" strike="noStrike">
                <a:solidFill>
                  <a:srgbClr val="F6B26B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&gt;</a:t>
            </a:r>
            <a:r>
              <a:rPr b="0" i="0" lang="pt-BR" sz="2200" u="none" cap="none" strike="noStrike">
                <a:solidFill>
                  <a:srgbClr val="F6B26B"/>
                </a:solidFill>
                <a:latin typeface="Montserrat"/>
                <a:ea typeface="Montserrat"/>
                <a:cs typeface="Montserrat"/>
                <a:sym typeface="Montserrat"/>
              </a:rPr>
              <a:t>  </a:t>
            </a:r>
            <a:r>
              <a:rPr lang="pt-BR" sz="2200">
                <a:solidFill>
                  <a:srgbClr val="CCCCCC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Registro da possível </a:t>
            </a:r>
            <a:r>
              <a:rPr lang="pt-BR" sz="2200">
                <a:solidFill>
                  <a:srgbClr val="EFEFEF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solução de um erro resolvido pela </a:t>
            </a:r>
            <a:r>
              <a:rPr b="1" lang="pt-BR" sz="2200">
                <a:solidFill>
                  <a:srgbClr val="EFEFEF"/>
                </a:solidFill>
                <a:latin typeface="Montserrat"/>
                <a:ea typeface="Montserrat"/>
                <a:cs typeface="Montserrat"/>
                <a:sym typeface="Montserrat"/>
              </a:rPr>
              <a:t>AI</a:t>
            </a:r>
            <a:r>
              <a:rPr lang="pt-BR" sz="2200">
                <a:solidFill>
                  <a:srgbClr val="EFEFEF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 em um </a:t>
            </a:r>
            <a:r>
              <a:rPr b="1" lang="pt-BR" sz="2200">
                <a:solidFill>
                  <a:srgbClr val="EFEFEF"/>
                </a:solidFill>
                <a:latin typeface="Montserrat"/>
                <a:ea typeface="Montserrat"/>
                <a:cs typeface="Montserrat"/>
                <a:sym typeface="Montserrat"/>
              </a:rPr>
              <a:t>banco de dados</a:t>
            </a:r>
            <a:r>
              <a:rPr lang="pt-BR" sz="2200">
                <a:solidFill>
                  <a:srgbClr val="EFEFEF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,</a:t>
            </a:r>
            <a:endParaRPr sz="2200">
              <a:solidFill>
                <a:srgbClr val="EFEFEF"/>
              </a:solidFill>
              <a:latin typeface="Montserrat ExtraLight"/>
              <a:ea typeface="Montserrat ExtraLight"/>
              <a:cs typeface="Montserrat ExtraLight"/>
              <a:sym typeface="Montserrat Extra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200">
              <a:solidFill>
                <a:srgbClr val="EFEFEF"/>
              </a:solidFill>
              <a:latin typeface="Montserrat ExtraLight"/>
              <a:ea typeface="Montserrat ExtraLight"/>
              <a:cs typeface="Montserrat ExtraLight"/>
              <a:sym typeface="Montserrat Extra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i="0" lang="pt-BR" sz="2200" u="none" cap="none" strike="noStrike">
                <a:solidFill>
                  <a:srgbClr val="F6B26B"/>
                </a:solidFill>
                <a:latin typeface="Montserrat"/>
                <a:ea typeface="Montserrat"/>
                <a:cs typeface="Montserrat"/>
                <a:sym typeface="Montserrat"/>
              </a:rPr>
              <a:t>&gt;</a:t>
            </a:r>
            <a:r>
              <a:rPr b="1" i="0" lang="pt-BR" sz="2200" u="none" cap="none" strike="noStrike">
                <a:solidFill>
                  <a:srgbClr val="FCE5CD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pt-BR" sz="2200">
                <a:solidFill>
                  <a:srgbClr val="CCCCCC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Texto simples explicando o </a:t>
            </a:r>
            <a:r>
              <a:rPr lang="pt-BR" sz="2200">
                <a:solidFill>
                  <a:srgbClr val="EFEFEF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erro e uma possível solução</a:t>
            </a:r>
            <a:r>
              <a:rPr b="0" i="0" lang="pt-BR" sz="2200" u="none" cap="none" strike="noStrike">
                <a:solidFill>
                  <a:srgbClr val="EFEFEF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 </a:t>
            </a:r>
            <a:r>
              <a:rPr b="0" i="0" lang="pt-BR" sz="2200" u="none" cap="none" strike="noStrike">
                <a:solidFill>
                  <a:srgbClr val="E69138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_</a:t>
            </a:r>
            <a:endParaRPr b="0" i="0" sz="2200" u="none" cap="none" strike="noStrike">
              <a:solidFill>
                <a:srgbClr val="E69138"/>
              </a:solidFill>
              <a:latin typeface="Montserrat ExtraLight"/>
              <a:ea typeface="Montserrat ExtraLight"/>
              <a:cs typeface="Montserrat ExtraLight"/>
              <a:sym typeface="Montserrat Extra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F1C232"/>
              </a:solidFill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sp>
        <p:nvSpPr>
          <p:cNvPr id="107" name="Google Shape;107;p5"/>
          <p:cNvSpPr txBox="1"/>
          <p:nvPr/>
        </p:nvSpPr>
        <p:spPr>
          <a:xfrm>
            <a:off x="533400" y="990600"/>
            <a:ext cx="8991600" cy="12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100">
                <a:solidFill>
                  <a:srgbClr val="CCCCCC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“Como engenheiro(a) do Itaú, eu quero:</a:t>
            </a:r>
            <a:endParaRPr sz="3100">
              <a:solidFill>
                <a:srgbClr val="CCCCCC"/>
              </a:solidFill>
              <a:latin typeface="Montserrat ExtraLight"/>
              <a:ea typeface="Montserrat ExtraLight"/>
              <a:cs typeface="Montserrat ExtraLight"/>
              <a:sym typeface="Montserrat Extra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EFEFEF"/>
              </a:solidFill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6"/>
          <p:cNvSpPr txBox="1"/>
          <p:nvPr>
            <p:ph idx="4294967295" type="ctrTitle"/>
          </p:nvPr>
        </p:nvSpPr>
        <p:spPr>
          <a:xfrm>
            <a:off x="536150" y="1508350"/>
            <a:ext cx="8915100" cy="1937700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60000" dist="38100">
              <a:srgbClr val="FFFFFF">
                <a:alpha val="63919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pt-BR" sz="3100">
                <a:solidFill>
                  <a:srgbClr val="E69138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_ </a:t>
            </a:r>
            <a:r>
              <a:rPr lang="pt-BR" sz="3100">
                <a:solidFill>
                  <a:srgbClr val="CCCCCC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O Itaú se interessa pelo uso de AI para</a:t>
            </a:r>
            <a:r>
              <a:rPr lang="pt-BR" sz="31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pt-BR" sz="3100">
                <a:solidFill>
                  <a:srgbClr val="FCE5CD"/>
                </a:solidFill>
                <a:latin typeface="Montserrat"/>
                <a:ea typeface="Montserrat"/>
                <a:cs typeface="Montserrat"/>
                <a:sym typeface="Montserrat"/>
              </a:rPr>
              <a:t>automatizar o processo de análise </a:t>
            </a:r>
            <a:r>
              <a:rPr lang="pt-BR" sz="3100">
                <a:solidFill>
                  <a:srgbClr val="CCCCCC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e fornecer informações valiosas para a</a:t>
            </a:r>
            <a:r>
              <a:rPr lang="pt-BR" sz="31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pt-BR" sz="3100">
                <a:solidFill>
                  <a:srgbClr val="FCE5CD"/>
                </a:solidFill>
                <a:latin typeface="Montserrat"/>
                <a:ea typeface="Montserrat"/>
                <a:cs typeface="Montserrat"/>
                <a:sym typeface="Montserrat"/>
              </a:rPr>
              <a:t>resolução rápida de problemas.</a:t>
            </a:r>
            <a:endParaRPr b="0" i="0" sz="3100" u="none" cap="none" strike="noStrike">
              <a:solidFill>
                <a:srgbClr val="FCE5C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7"/>
          <p:cNvSpPr txBox="1"/>
          <p:nvPr>
            <p:ph idx="4294967295" type="ctrTitle"/>
          </p:nvPr>
        </p:nvSpPr>
        <p:spPr>
          <a:xfrm>
            <a:off x="360000" y="1678600"/>
            <a:ext cx="2317800" cy="7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pt-BR" sz="20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Recebimento de um log via texto</a:t>
            </a:r>
            <a:endParaRPr b="0" i="0" sz="20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8" name="Google Shape;118;p7"/>
          <p:cNvSpPr txBox="1"/>
          <p:nvPr/>
        </p:nvSpPr>
        <p:spPr>
          <a:xfrm>
            <a:off x="264600" y="193525"/>
            <a:ext cx="5347200" cy="111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pt-BR" sz="20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Como funciona o </a:t>
            </a:r>
            <a:r>
              <a:rPr lang="pt-BR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PromptAI?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7"/>
          <p:cNvSpPr txBox="1"/>
          <p:nvPr>
            <p:ph idx="4294967295" type="ctrTitle"/>
          </p:nvPr>
        </p:nvSpPr>
        <p:spPr>
          <a:xfrm>
            <a:off x="3043700" y="1678600"/>
            <a:ext cx="18084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pt-BR" sz="20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Chamada da API</a:t>
            </a:r>
            <a:endParaRPr b="0" i="0" sz="20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0" name="Google Shape;120;p7"/>
          <p:cNvSpPr txBox="1"/>
          <p:nvPr>
            <p:ph idx="4294967295" type="ctrTitle"/>
          </p:nvPr>
        </p:nvSpPr>
        <p:spPr>
          <a:xfrm>
            <a:off x="5002050" y="1678600"/>
            <a:ext cx="17793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pt-BR" sz="20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Descrição do Log</a:t>
            </a:r>
            <a:endParaRPr b="0" i="0" sz="20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1" name="Google Shape;121;p7"/>
          <p:cNvSpPr txBox="1"/>
          <p:nvPr>
            <p:ph idx="4294967295" type="ctrTitle"/>
          </p:nvPr>
        </p:nvSpPr>
        <p:spPr>
          <a:xfrm>
            <a:off x="7075275" y="1678600"/>
            <a:ext cx="13428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pt-BR" sz="20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Solução do Log</a:t>
            </a:r>
            <a:endParaRPr b="0" i="0" sz="20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2" name="Google Shape;122;p7"/>
          <p:cNvSpPr/>
          <p:nvPr/>
        </p:nvSpPr>
        <p:spPr>
          <a:xfrm>
            <a:off x="360000" y="1678600"/>
            <a:ext cx="2273100" cy="845100"/>
          </a:xfrm>
          <a:prstGeom prst="rect">
            <a:avLst/>
          </a:prstGeom>
          <a:noFill/>
          <a:ln cap="flat" cmpd="sng" w="9525">
            <a:solidFill>
              <a:srgbClr val="F6B26B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7"/>
          <p:cNvSpPr/>
          <p:nvPr/>
        </p:nvSpPr>
        <p:spPr>
          <a:xfrm>
            <a:off x="2950600" y="1678600"/>
            <a:ext cx="1621500" cy="845100"/>
          </a:xfrm>
          <a:prstGeom prst="rect">
            <a:avLst/>
          </a:prstGeom>
          <a:noFill/>
          <a:ln cap="flat" cmpd="sng" w="9525">
            <a:solidFill>
              <a:srgbClr val="F6B26B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7"/>
          <p:cNvSpPr/>
          <p:nvPr/>
        </p:nvSpPr>
        <p:spPr>
          <a:xfrm>
            <a:off x="4844900" y="1678600"/>
            <a:ext cx="1621500" cy="845100"/>
          </a:xfrm>
          <a:prstGeom prst="rect">
            <a:avLst/>
          </a:prstGeom>
          <a:noFill/>
          <a:ln cap="flat" cmpd="sng" w="9525">
            <a:solidFill>
              <a:srgbClr val="F9CB9C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7"/>
          <p:cNvSpPr/>
          <p:nvPr/>
        </p:nvSpPr>
        <p:spPr>
          <a:xfrm>
            <a:off x="6862375" y="1678600"/>
            <a:ext cx="1621500" cy="845100"/>
          </a:xfrm>
          <a:prstGeom prst="rect">
            <a:avLst/>
          </a:prstGeom>
          <a:noFill/>
          <a:ln cap="flat" cmpd="sng" w="9525">
            <a:solidFill>
              <a:srgbClr val="F6B26B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6" name="Google Shape;126;p7"/>
          <p:cNvCxnSpPr/>
          <p:nvPr/>
        </p:nvCxnSpPr>
        <p:spPr>
          <a:xfrm>
            <a:off x="360000" y="1447050"/>
            <a:ext cx="8149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7" name="Google Shape;127;p7"/>
          <p:cNvCxnSpPr/>
          <p:nvPr/>
        </p:nvCxnSpPr>
        <p:spPr>
          <a:xfrm>
            <a:off x="1496550" y="1306113"/>
            <a:ext cx="0" cy="22590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8" name="Google Shape;128;p7"/>
          <p:cNvCxnSpPr/>
          <p:nvPr/>
        </p:nvCxnSpPr>
        <p:spPr>
          <a:xfrm>
            <a:off x="3761350" y="1306113"/>
            <a:ext cx="0" cy="22590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9" name="Google Shape;129;p7"/>
          <p:cNvCxnSpPr/>
          <p:nvPr/>
        </p:nvCxnSpPr>
        <p:spPr>
          <a:xfrm>
            <a:off x="5582125" y="1334088"/>
            <a:ext cx="0" cy="22590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0" name="Google Shape;130;p7"/>
          <p:cNvCxnSpPr/>
          <p:nvPr/>
        </p:nvCxnSpPr>
        <p:spPr>
          <a:xfrm>
            <a:off x="7673125" y="1306113"/>
            <a:ext cx="0" cy="22590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1" name="Google Shape;131;p7"/>
          <p:cNvSpPr txBox="1"/>
          <p:nvPr/>
        </p:nvSpPr>
        <p:spPr>
          <a:xfrm>
            <a:off x="283800" y="2704850"/>
            <a:ext cx="2317800" cy="17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“Log gerado: TCA Received. Details: Instance id=0; VR=default; Source Site ID =172.20.33.214; Destination Site ID=10.203.187.197. TCA-ID=33615858. TCA-Origin=10.203.187.197(R). Exit=[CHAN-ID=26087701, BR-IP=172.320.33.230, DSCP=cs[24], Interface =Tunnel102,Path=INET2[Label=0;0 | 0:102 [0x66]]: Policy Violated=VOICE_CUSTOM: Thresholds(actual/config)=[P2=packet-loss-rate(4.0/4.0), Action=Alert; Alert Type=TCA_VIOLATION.”</a:t>
            </a:r>
            <a:endParaRPr sz="600"/>
          </a:p>
        </p:txBody>
      </p:sp>
      <p:sp>
        <p:nvSpPr>
          <p:cNvPr id="132" name="Google Shape;132;p7"/>
          <p:cNvSpPr txBox="1"/>
          <p:nvPr/>
        </p:nvSpPr>
        <p:spPr>
          <a:xfrm>
            <a:off x="4852100" y="2716000"/>
            <a:ext cx="16215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“Este erro indica que uma violação de política foi detectada na rede. Em particular, foi detectada uma violação de política de voz personalizada, pois o limite de perda de pacotes (4.0/4.0) foi excedido. Isso resultou em um alerta da violação de TCA (Transmission Control Agreement).”</a:t>
            </a:r>
            <a:endParaRPr sz="600"/>
          </a:p>
        </p:txBody>
      </p:sp>
      <p:sp>
        <p:nvSpPr>
          <p:cNvPr id="133" name="Google Shape;133;p7"/>
          <p:cNvSpPr txBox="1"/>
          <p:nvPr/>
        </p:nvSpPr>
        <p:spPr>
          <a:xfrm>
            <a:off x="6816525" y="2728300"/>
            <a:ext cx="16929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“Uma possível solução para este erro é verificar a configuração da política de voz personalizada para garantir que ela esteja ajustada de acordo com as necessidades.”</a:t>
            </a:r>
            <a:endParaRPr sz="600"/>
          </a:p>
        </p:txBody>
      </p:sp>
      <p:cxnSp>
        <p:nvCxnSpPr>
          <p:cNvPr id="134" name="Google Shape;134;p7"/>
          <p:cNvCxnSpPr/>
          <p:nvPr/>
        </p:nvCxnSpPr>
        <p:spPr>
          <a:xfrm>
            <a:off x="2785800" y="1159525"/>
            <a:ext cx="0" cy="3456600"/>
          </a:xfrm>
          <a:prstGeom prst="straightConnector1">
            <a:avLst/>
          </a:prstGeom>
          <a:noFill/>
          <a:ln cap="flat" cmpd="sng" w="9525">
            <a:solidFill>
              <a:srgbClr val="FCE5CD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135" name="Google Shape;135;p7"/>
          <p:cNvCxnSpPr/>
          <p:nvPr/>
        </p:nvCxnSpPr>
        <p:spPr>
          <a:xfrm>
            <a:off x="4697825" y="1159525"/>
            <a:ext cx="0" cy="3456600"/>
          </a:xfrm>
          <a:prstGeom prst="straightConnector1">
            <a:avLst/>
          </a:prstGeom>
          <a:noFill/>
          <a:ln cap="flat" cmpd="sng" w="9525">
            <a:solidFill>
              <a:srgbClr val="FCE5CD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136" name="Google Shape;136;p7"/>
          <p:cNvCxnSpPr/>
          <p:nvPr/>
        </p:nvCxnSpPr>
        <p:spPr>
          <a:xfrm>
            <a:off x="6624425" y="1159525"/>
            <a:ext cx="0" cy="3456600"/>
          </a:xfrm>
          <a:prstGeom prst="straightConnector1">
            <a:avLst/>
          </a:prstGeom>
          <a:noFill/>
          <a:ln cap="flat" cmpd="sng" w="9525">
            <a:solidFill>
              <a:srgbClr val="FCE5CD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137" name="Google Shape;137;p7"/>
          <p:cNvSpPr txBox="1"/>
          <p:nvPr/>
        </p:nvSpPr>
        <p:spPr>
          <a:xfrm>
            <a:off x="2869525" y="2755250"/>
            <a:ext cx="18084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def request_text(log):</a:t>
            </a:r>
            <a:endParaRPr sz="8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      url = “</a:t>
            </a:r>
            <a:r>
              <a:rPr i="1" lang="pt-BR" sz="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https://emerging-ai-resource-2.openai.azure.com/openai/deployments/text-davinci-03/completions?api-version=2022-12-01</a:t>
            </a:r>
            <a:r>
              <a:rPr lang="pt-BR" sz="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”</a:t>
            </a:r>
            <a:endParaRPr sz="8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      body[“prompt”] = log</a:t>
            </a:r>
            <a:endParaRPr sz="8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      response = requests.post(url, verify=False, headers=headers, json=body)</a:t>
            </a:r>
            <a:endParaRPr sz="8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     return json.loads(response.text)[“choices”][0][“text”]</a:t>
            </a:r>
            <a:endParaRPr sz="8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8"/>
          <p:cNvSpPr txBox="1"/>
          <p:nvPr>
            <p:ph idx="4294967295" type="ctrTitle"/>
          </p:nvPr>
        </p:nvSpPr>
        <p:spPr>
          <a:xfrm>
            <a:off x="78950" y="1051150"/>
            <a:ext cx="8702400" cy="1023600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60000" dist="38100">
              <a:srgbClr val="FFFFFF">
                <a:alpha val="63919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pt-BR" sz="3100">
                <a:solidFill>
                  <a:srgbClr val="CCCCCC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O </a:t>
            </a:r>
            <a:r>
              <a:rPr lang="pt-BR" sz="3100">
                <a:latin typeface="Montserrat Light"/>
                <a:ea typeface="Montserrat Light"/>
                <a:cs typeface="Montserrat Light"/>
                <a:sym typeface="Montserrat Light"/>
              </a:rPr>
              <a:t>PromptAI </a:t>
            </a:r>
            <a:r>
              <a:rPr lang="pt-BR" sz="3100">
                <a:solidFill>
                  <a:srgbClr val="CCCCCC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permite analisar as </a:t>
            </a:r>
            <a:r>
              <a:rPr b="1" lang="pt-BR" sz="3100">
                <a:latin typeface="Montserrat"/>
                <a:ea typeface="Montserrat"/>
                <a:cs typeface="Montserrat"/>
                <a:sym typeface="Montserrat"/>
              </a:rPr>
              <a:t>diferentes</a:t>
            </a:r>
            <a:r>
              <a:rPr lang="pt-BR" sz="3100">
                <a:solidFill>
                  <a:srgbClr val="CCCCCC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Inteligências Artificiais disponíveis</a:t>
            </a:r>
            <a:endParaRPr b="0" i="0" sz="3100" u="none" cap="none" strike="noStrike">
              <a:solidFill>
                <a:srgbClr val="FCE5C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3" name="Google Shape;143;p8"/>
          <p:cNvSpPr txBox="1"/>
          <p:nvPr/>
        </p:nvSpPr>
        <p:spPr>
          <a:xfrm>
            <a:off x="4664775" y="2643225"/>
            <a:ext cx="26652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text-davinci-003</a:t>
            </a:r>
            <a:endParaRPr sz="2100">
              <a:solidFill>
                <a:srgbClr val="F6B26B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44" name="Google Shape;144;p8"/>
          <p:cNvSpPr txBox="1"/>
          <p:nvPr/>
        </p:nvSpPr>
        <p:spPr>
          <a:xfrm>
            <a:off x="4635475" y="3176625"/>
            <a:ext cx="2431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code</a:t>
            </a:r>
            <a:r>
              <a:rPr lang="pt-BR" sz="2000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-davinci-002</a:t>
            </a:r>
            <a:endParaRPr sz="2000">
              <a:solidFill>
                <a:srgbClr val="F6B26B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45" name="Google Shape;145;p8"/>
          <p:cNvSpPr txBox="1"/>
          <p:nvPr/>
        </p:nvSpPr>
        <p:spPr>
          <a:xfrm>
            <a:off x="6124075" y="3710025"/>
            <a:ext cx="991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gpt-4</a:t>
            </a:r>
            <a:endParaRPr sz="2000">
              <a:solidFill>
                <a:srgbClr val="F6B26B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cxnSp>
        <p:nvCxnSpPr>
          <p:cNvPr id="146" name="Google Shape;146;p8"/>
          <p:cNvCxnSpPr>
            <a:endCxn id="143" idx="3"/>
          </p:cNvCxnSpPr>
          <p:nvPr/>
        </p:nvCxnSpPr>
        <p:spPr>
          <a:xfrm flipH="1">
            <a:off x="7329975" y="2176875"/>
            <a:ext cx="1383300" cy="7203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47" name="Google Shape;147;p8"/>
          <p:cNvCxnSpPr/>
          <p:nvPr/>
        </p:nvCxnSpPr>
        <p:spPr>
          <a:xfrm flipH="1">
            <a:off x="7321875" y="2176875"/>
            <a:ext cx="1391400" cy="12093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8" name="Google Shape;148;p8"/>
          <p:cNvCxnSpPr/>
          <p:nvPr/>
        </p:nvCxnSpPr>
        <p:spPr>
          <a:xfrm flipH="1">
            <a:off x="7321875" y="2176875"/>
            <a:ext cx="1391400" cy="12093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9" name="Google Shape;149;p8"/>
          <p:cNvCxnSpPr/>
          <p:nvPr/>
        </p:nvCxnSpPr>
        <p:spPr>
          <a:xfrm rot="5400000">
            <a:off x="6773225" y="2733975"/>
            <a:ext cx="1802400" cy="682500"/>
          </a:xfrm>
          <a:prstGeom prst="bentConnector3">
            <a:avLst>
              <a:gd fmla="val 99741" name="adj1"/>
            </a:avLst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5e0b055b85_0_149"/>
          <p:cNvSpPr txBox="1"/>
          <p:nvPr>
            <p:ph idx="4294967295" type="ctrTitle"/>
          </p:nvPr>
        </p:nvSpPr>
        <p:spPr>
          <a:xfrm>
            <a:off x="463625" y="2186250"/>
            <a:ext cx="5123100" cy="690300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60000" dist="38100">
              <a:srgbClr val="FFFFFF">
                <a:alpha val="63919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pt-BR" sz="4000">
                <a:solidFill>
                  <a:srgbClr val="9FC5E8"/>
                </a:solidFill>
                <a:latin typeface="Montserrat"/>
                <a:ea typeface="Montserrat"/>
                <a:cs typeface="Montserrat"/>
                <a:sym typeface="Montserrat"/>
              </a:rPr>
              <a:t>DIAGNÓSTICO</a:t>
            </a:r>
            <a:endParaRPr sz="4000">
              <a:solidFill>
                <a:srgbClr val="9FC5E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